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3701" r:id="rId4"/>
  </p:sldMasterIdLst>
  <p:notesMasterIdLst>
    <p:notesMasterId r:id="rId8"/>
  </p:notesMasterIdLst>
  <p:handoutMasterIdLst>
    <p:handoutMasterId r:id="rId9"/>
  </p:handoutMasterIdLst>
  <p:sldIdLst>
    <p:sldId id="320" r:id="rId5"/>
    <p:sldId id="321" r:id="rId6"/>
    <p:sldId id="322" r:id="rId7"/>
  </p:sldIdLst>
  <p:sldSz cx="12192000" cy="6858000"/>
  <p:notesSz cx="6735763" cy="9866313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  <p15:guide id="3" orient="horz" pos="2260" userDrawn="1">
          <p15:clr>
            <a:srgbClr val="A4A3A4"/>
          </p15:clr>
        </p15:guide>
        <p15:guide id="4" orient="horz" pos="2360" userDrawn="1">
          <p15:clr>
            <a:srgbClr val="A4A3A4"/>
          </p15:clr>
        </p15:guide>
        <p15:guide id="5" orient="horz" pos="2460" userDrawn="1">
          <p15:clr>
            <a:srgbClr val="A4A3A4"/>
          </p15:clr>
        </p15:guide>
        <p15:guide id="6" orient="horz" pos="25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 userDrawn="1">
          <p15:clr>
            <a:srgbClr val="A4A3A4"/>
          </p15:clr>
        </p15:guide>
        <p15:guide id="2" pos="2123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ja Buterin" initials="MB" lastIdx="0" clrIdx="0"/>
  <p:cmAuthor id="2" name="Katija Jaram" initials="KJ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70DF"/>
    <a:srgbClr val="4472C4"/>
    <a:srgbClr val="A8D08D"/>
    <a:srgbClr val="E2EFD9"/>
    <a:srgbClr val="4DB17B"/>
    <a:srgbClr val="43AFC0"/>
    <a:srgbClr val="445AC7"/>
    <a:srgbClr val="2FDDC0"/>
    <a:srgbClr val="88D4B7"/>
    <a:srgbClr val="5AAA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8416110-C551-4EFB-964C-554D4BB464A7}" v="10" dt="2024-05-07T09:11:53.41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Srednji stil 3 - Isticanj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Srednji stil 1 - Isticanj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DF18680-E054-41AD-8BC1-D1AEF772440D}" styleName="Srednji stil 2 - Isticanj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DBED569-4797-4DF1-A0F4-6AAB3CD982D8}" styleName="Svijetli stil 3 - Isticanje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Srednji stil 1 - Isticanje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F5AB1C69-6EDB-4FF4-983F-18BD219EF322}" styleName="Srednji stil 2 - Isticanj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Srednji stil 2 - Isticanj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Srednji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C083E6E3-FA7D-4D7B-A595-EF9225AFEA82}" styleName="Svijetli stil 1 - Isticanj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Srednji stil 1 - Isticanj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5" autoAdjust="0"/>
    <p:restoredTop sz="91187" autoAdjust="0"/>
  </p:normalViewPr>
  <p:slideViewPr>
    <p:cSldViewPr snapToGrid="0">
      <p:cViewPr varScale="1">
        <p:scale>
          <a:sx n="104" d="100"/>
          <a:sy n="104" d="100"/>
        </p:scale>
        <p:origin x="702" y="102"/>
      </p:cViewPr>
      <p:guideLst>
        <p:guide pos="3840"/>
        <p:guide orient="horz" pos="2160"/>
        <p:guide orient="horz" pos="2260"/>
        <p:guide orient="horz" pos="2360"/>
        <p:guide orient="horz" pos="2460"/>
        <p:guide orient="horz" pos="25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-3348" y="-96"/>
      </p:cViewPr>
      <p:guideLst>
        <p:guide orient="horz" pos="3108"/>
        <p:guide pos="212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2918830" cy="495029"/>
          </a:xfrm>
          <a:prstGeom prst="rect">
            <a:avLst/>
          </a:prstGeom>
        </p:spPr>
        <p:txBody>
          <a:bodyPr vert="horz" lIns="92279" tIns="46140" rIns="92279" bIns="46140" rtlCol="0"/>
          <a:lstStyle>
            <a:lvl1pPr algn="l">
              <a:defRPr sz="1100"/>
            </a:lvl1pPr>
          </a:lstStyle>
          <a:p>
            <a:endParaRPr lang="en-GB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quarter" idx="1"/>
          </p:nvPr>
        </p:nvSpPr>
        <p:spPr>
          <a:xfrm>
            <a:off x="3815376" y="2"/>
            <a:ext cx="2918830" cy="495029"/>
          </a:xfrm>
          <a:prstGeom prst="rect">
            <a:avLst/>
          </a:prstGeom>
        </p:spPr>
        <p:txBody>
          <a:bodyPr vert="horz" lIns="92279" tIns="46140" rIns="92279" bIns="46140" rtlCol="0"/>
          <a:lstStyle>
            <a:lvl1pPr algn="r">
              <a:defRPr sz="1100"/>
            </a:lvl1pPr>
          </a:lstStyle>
          <a:p>
            <a:fld id="{40A931B7-1497-43E0-B011-1A08B319E3E0}" type="datetimeFigureOut">
              <a:rPr lang="en-GB" smtClean="0"/>
              <a:t>20/05/2024</a:t>
            </a:fld>
            <a:endParaRPr lang="en-GB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2"/>
          </p:nvPr>
        </p:nvSpPr>
        <p:spPr>
          <a:xfrm>
            <a:off x="3" y="9371286"/>
            <a:ext cx="2918830" cy="495028"/>
          </a:xfrm>
          <a:prstGeom prst="rect">
            <a:avLst/>
          </a:prstGeom>
        </p:spPr>
        <p:txBody>
          <a:bodyPr vert="horz" lIns="92279" tIns="46140" rIns="92279" bIns="46140" rtlCol="0" anchor="b"/>
          <a:lstStyle>
            <a:lvl1pPr algn="l">
              <a:defRPr sz="1100"/>
            </a:lvl1pPr>
          </a:lstStyle>
          <a:p>
            <a:endParaRPr lang="en-GB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3"/>
          </p:nvPr>
        </p:nvSpPr>
        <p:spPr>
          <a:xfrm>
            <a:off x="3815376" y="9371286"/>
            <a:ext cx="2918830" cy="495028"/>
          </a:xfrm>
          <a:prstGeom prst="rect">
            <a:avLst/>
          </a:prstGeom>
        </p:spPr>
        <p:txBody>
          <a:bodyPr vert="horz" lIns="92279" tIns="46140" rIns="92279" bIns="46140" rtlCol="0" anchor="b"/>
          <a:lstStyle>
            <a:lvl1pPr algn="r">
              <a:defRPr sz="1100"/>
            </a:lvl1pPr>
          </a:lstStyle>
          <a:p>
            <a:fld id="{9C87425B-55A5-4B14-81BB-8A2389255C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85588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8137" cy="495080"/>
          </a:xfrm>
          <a:prstGeom prst="rect">
            <a:avLst/>
          </a:prstGeom>
        </p:spPr>
        <p:txBody>
          <a:bodyPr vert="horz" lIns="92288" tIns="46144" rIns="92288" bIns="46144" rtlCol="0"/>
          <a:lstStyle>
            <a:lvl1pPr algn="l">
              <a:defRPr sz="11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16023" y="1"/>
            <a:ext cx="2918137" cy="495080"/>
          </a:xfrm>
          <a:prstGeom prst="rect">
            <a:avLst/>
          </a:prstGeom>
        </p:spPr>
        <p:txBody>
          <a:bodyPr vert="horz" lIns="92288" tIns="46144" rIns="92288" bIns="46144" rtlCol="0"/>
          <a:lstStyle>
            <a:lvl1pPr algn="r">
              <a:defRPr sz="1100"/>
            </a:lvl1pPr>
          </a:lstStyle>
          <a:p>
            <a:fld id="{D2934A2C-B9FB-4EDA-9A57-0CCD8D80331D}" type="datetimeFigureOut">
              <a:rPr lang="hr-HR" smtClean="0"/>
              <a:t>20.5.2024.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1233488"/>
            <a:ext cx="5919787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88" tIns="46144" rIns="92288" bIns="46144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73418" y="4748905"/>
            <a:ext cx="5388931" cy="3883719"/>
          </a:xfrm>
          <a:prstGeom prst="rect">
            <a:avLst/>
          </a:prstGeom>
        </p:spPr>
        <p:txBody>
          <a:bodyPr vert="horz" lIns="92288" tIns="46144" rIns="92288" bIns="46144" rtlCol="0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9371238"/>
            <a:ext cx="2918137" cy="495079"/>
          </a:xfrm>
          <a:prstGeom prst="rect">
            <a:avLst/>
          </a:prstGeom>
        </p:spPr>
        <p:txBody>
          <a:bodyPr vert="horz" lIns="92288" tIns="46144" rIns="92288" bIns="46144" rtlCol="0" anchor="b"/>
          <a:lstStyle>
            <a:lvl1pPr algn="l">
              <a:defRPr sz="11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16023" y="9371238"/>
            <a:ext cx="2918137" cy="495079"/>
          </a:xfrm>
          <a:prstGeom prst="rect">
            <a:avLst/>
          </a:prstGeom>
        </p:spPr>
        <p:txBody>
          <a:bodyPr vert="horz" lIns="92288" tIns="46144" rIns="92288" bIns="46144" rtlCol="0" anchor="b"/>
          <a:lstStyle>
            <a:lvl1pPr algn="r">
              <a:defRPr sz="1100"/>
            </a:lvl1pPr>
          </a:lstStyle>
          <a:p>
            <a:fld id="{824FD154-54CD-4C3C-8DE9-BE1B599CA8B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38889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Prazno">
    <p:bg>
      <p:bgPr>
        <a:solidFill>
          <a:srgbClr val="ECEC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66DD35BF-BA56-438B-9EFC-9130751A67B9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grpSp>
        <p:nvGrpSpPr>
          <p:cNvPr id="3" name="Grupa 2">
            <a:extLst>
              <a:ext uri="{FF2B5EF4-FFF2-40B4-BE49-F238E27FC236}">
                <a16:creationId xmlns:a16="http://schemas.microsoft.com/office/drawing/2014/main" id="{908F9E89-1CB9-4182-9FDE-F89E20BBC4D3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53594" y="141579"/>
            <a:ext cx="2123004" cy="477054"/>
            <a:chOff x="299968" y="833780"/>
            <a:chExt cx="1502302" cy="337578"/>
          </a:xfrm>
        </p:grpSpPr>
        <p:sp>
          <p:nvSpPr>
            <p:cNvPr id="4" name="TextBox 15">
              <a:extLst>
                <a:ext uri="{FF2B5EF4-FFF2-40B4-BE49-F238E27FC236}">
                  <a16:creationId xmlns:a16="http://schemas.microsoft.com/office/drawing/2014/main" id="{7BC813E5-1350-47C4-B793-583158371D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7446" y="833780"/>
              <a:ext cx="1294824" cy="3375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hr-HR" altLang="sr-Latn-RS" sz="900" b="1" dirty="0">
                  <a:solidFill>
                    <a:schemeClr val="tx1"/>
                  </a:solidFill>
                  <a:latin typeface="+mn-lt"/>
                  <a:cs typeface="Calibri" panose="020F0502020204030204" pitchFamily="34" charset="0"/>
                </a:rPr>
                <a:t>REPUBLIKA HRVATSKA</a:t>
              </a:r>
              <a:endParaRPr kumimoji="0" lang="ta-IN" altLang="sr-Latn-RS" sz="9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Times New Roman" panose="02020603050405020304" pitchFamily="18" charset="0"/>
              </a:endParaRPr>
            </a:p>
            <a:p>
              <a:pPr lv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dirty="0">
                  <a:solidFill>
                    <a:schemeClr val="tx1"/>
                  </a:solidFill>
                  <a:latin typeface="+mn-lt"/>
                  <a:ea typeface="Verdana" panose="020B0604030504040204" pitchFamily="34" charset="0"/>
                  <a:cs typeface="Calibri" panose="020F0502020204030204" pitchFamily="34" charset="0"/>
                </a:rPr>
                <a:t>Minist</a:t>
              </a:r>
              <a:r>
                <a:rPr lang="hr-HR" sz="800" dirty="0">
                  <a:solidFill>
                    <a:schemeClr val="tx1"/>
                  </a:solidFill>
                  <a:latin typeface="+mn-lt"/>
                  <a:ea typeface="Verdana" panose="020B0604030504040204" pitchFamily="34" charset="0"/>
                  <a:cs typeface="Calibri" panose="020F0502020204030204" pitchFamily="34" charset="0"/>
                </a:rPr>
                <a:t>arstvo prostornoga uređenja,</a:t>
              </a:r>
              <a:r>
                <a:rPr lang="en-US" sz="800" dirty="0">
                  <a:solidFill>
                    <a:schemeClr val="tx1"/>
                  </a:solidFill>
                  <a:latin typeface="+mn-lt"/>
                  <a:ea typeface="Verdana" panose="020B0604030504040204" pitchFamily="34" charset="0"/>
                  <a:cs typeface="Calibri" panose="020F0502020204030204" pitchFamily="34" charset="0"/>
                </a:rPr>
                <a:t> </a:t>
              </a:r>
              <a:r>
                <a:rPr lang="hr-HR" sz="800" dirty="0">
                  <a:solidFill>
                    <a:schemeClr val="tx1"/>
                  </a:solidFill>
                  <a:latin typeface="+mn-lt"/>
                  <a:ea typeface="Verdana" panose="020B0604030504040204" pitchFamily="34" charset="0"/>
                  <a:cs typeface="Calibri" panose="020F0502020204030204" pitchFamily="34" charset="0"/>
                </a:rPr>
                <a:t>graditeljstva i državne imovine</a:t>
              </a:r>
              <a:endParaRPr kumimoji="0" lang="ta-IN" altLang="sr-Latn-RS" sz="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cs typeface="Times New Roman" panose="02020603050405020304" pitchFamily="18" charset="0"/>
              </a:endParaRPr>
            </a:p>
          </p:txBody>
        </p:sp>
        <p:cxnSp>
          <p:nvCxnSpPr>
            <p:cNvPr id="5" name="Ravni poveznik 4">
              <a:extLst>
                <a:ext uri="{FF2B5EF4-FFF2-40B4-BE49-F238E27FC236}">
                  <a16:creationId xmlns:a16="http://schemas.microsoft.com/office/drawing/2014/main" id="{007E14BF-0652-4A79-854B-F27BF4D0BCA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524606" y="882733"/>
              <a:ext cx="0" cy="255486"/>
            </a:xfrm>
            <a:prstGeom prst="line">
              <a:avLst/>
            </a:prstGeom>
            <a:ln w="12700">
              <a:solidFill>
                <a:schemeClr val="bg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" name="Slika 5">
              <a:extLst>
                <a:ext uri="{FF2B5EF4-FFF2-40B4-BE49-F238E27FC236}">
                  <a16:creationId xmlns:a16="http://schemas.microsoft.com/office/drawing/2014/main" id="{5D743713-4463-47AC-94BA-244543D3CB3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9968" y="886786"/>
              <a:ext cx="178678" cy="236595"/>
            </a:xfrm>
            <a:prstGeom prst="rect">
              <a:avLst/>
            </a:prstGeom>
          </p:spPr>
        </p:pic>
      </p:grpSp>
      <p:pic>
        <p:nvPicPr>
          <p:cNvPr id="7" name="Slika 6">
            <a:extLst>
              <a:ext uri="{FF2B5EF4-FFF2-40B4-BE49-F238E27FC236}">
                <a16:creationId xmlns:a16="http://schemas.microsoft.com/office/drawing/2014/main" id="{31E0E356-B34A-4363-8D89-1EB63B4E10A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208603" y="141580"/>
            <a:ext cx="1829803" cy="439856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A5F1B07C-7FA1-4C9B-93ED-D52EC6C14D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134"/>
          <a:stretch/>
        </p:blipFill>
        <p:spPr>
          <a:xfrm>
            <a:off x="0" y="3736086"/>
            <a:ext cx="12192000" cy="3121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68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bg>
      <p:bgPr>
        <a:solidFill>
          <a:srgbClr val="ECEC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66DD35BF-BA56-438B-9EFC-9130751A67B9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718888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Prazno">
    <p:bg>
      <p:bgPr>
        <a:solidFill>
          <a:srgbClr val="ECEC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66DD35BF-BA56-438B-9EFC-9130751A67B9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upa 3">
            <a:extLst>
              <a:ext uri="{FF2B5EF4-FFF2-40B4-BE49-F238E27FC236}">
                <a16:creationId xmlns:a16="http://schemas.microsoft.com/office/drawing/2014/main" id="{6D6FD7D7-AAE6-4D31-8F2B-493F7D5D2D6E}"/>
              </a:ext>
            </a:extLst>
          </p:cNvPr>
          <p:cNvGrpSpPr/>
          <p:nvPr userDrawn="1"/>
        </p:nvGrpSpPr>
        <p:grpSpPr>
          <a:xfrm>
            <a:off x="4438271" y="6586538"/>
            <a:ext cx="7753727" cy="280170"/>
            <a:chOff x="4438271" y="6586538"/>
            <a:chExt cx="7753727" cy="280170"/>
          </a:xfrm>
        </p:grpSpPr>
        <p:sp>
          <p:nvSpPr>
            <p:cNvPr id="13" name="Pravokutnik 12">
              <a:extLst>
                <a:ext uri="{FF2B5EF4-FFF2-40B4-BE49-F238E27FC236}">
                  <a16:creationId xmlns:a16="http://schemas.microsoft.com/office/drawing/2014/main" id="{89528A98-5AFA-436B-A779-B829475B15FB}"/>
                </a:ext>
              </a:extLst>
            </p:cNvPr>
            <p:cNvSpPr/>
            <p:nvPr userDrawn="1"/>
          </p:nvSpPr>
          <p:spPr>
            <a:xfrm>
              <a:off x="4438271" y="6586538"/>
              <a:ext cx="7753727" cy="280170"/>
            </a:xfrm>
            <a:prstGeom prst="rect">
              <a:avLst/>
            </a:prstGeom>
            <a:solidFill>
              <a:srgbClr val="3A855D">
                <a:alpha val="1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3" name="Pravokutnik 2">
              <a:extLst>
                <a:ext uri="{FF2B5EF4-FFF2-40B4-BE49-F238E27FC236}">
                  <a16:creationId xmlns:a16="http://schemas.microsoft.com/office/drawing/2014/main" id="{710AE9EC-FC4A-4B4F-927F-7A2BC12BAF11}"/>
                </a:ext>
              </a:extLst>
            </p:cNvPr>
            <p:cNvSpPr/>
            <p:nvPr userDrawn="1"/>
          </p:nvSpPr>
          <p:spPr>
            <a:xfrm>
              <a:off x="4577863" y="6589235"/>
              <a:ext cx="3582686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>
                <a:spcAft>
                  <a:spcPts val="600"/>
                </a:spcAft>
              </a:pPr>
              <a:r>
                <a:rPr lang="hr-HR" sz="1100" b="1" dirty="0">
                  <a:solidFill>
                    <a:srgbClr val="2F6B4C"/>
                  </a:solidFill>
                  <a:latin typeface="Arial Nova Cond" panose="020B0506020202020204" pitchFamily="34" charset="0"/>
                </a:rPr>
                <a:t>KAKO PLANIRATI I OSTVARITI ZELENU BUDUĆNOST GRADA</a:t>
              </a:r>
              <a:endParaRPr lang="hr-HR" sz="1100" b="1" baseline="20000" dirty="0">
                <a:solidFill>
                  <a:srgbClr val="2F6B4C"/>
                </a:solidFill>
                <a:latin typeface="Arial Nova Cond" panose="020B0506020202020204" pitchFamily="34" charset="0"/>
              </a:endParaRPr>
            </a:p>
          </p:txBody>
        </p:sp>
        <p:sp>
          <p:nvSpPr>
            <p:cNvPr id="5" name="Pravokutnik 4">
              <a:extLst>
                <a:ext uri="{FF2B5EF4-FFF2-40B4-BE49-F238E27FC236}">
                  <a16:creationId xmlns:a16="http://schemas.microsoft.com/office/drawing/2014/main" id="{495216BC-1B45-45DE-89E0-1D6831BB16E0}"/>
                </a:ext>
              </a:extLst>
            </p:cNvPr>
            <p:cNvSpPr/>
            <p:nvPr userDrawn="1"/>
          </p:nvSpPr>
          <p:spPr>
            <a:xfrm>
              <a:off x="10936485" y="6610779"/>
              <a:ext cx="1058053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lang="hr-HR" sz="900" b="1" kern="1200" dirty="0">
                  <a:solidFill>
                    <a:srgbClr val="2F6B4C"/>
                  </a:solidFill>
                  <a:latin typeface="Arial Nova Cond" panose="020B0506020202020204" pitchFamily="34" charset="0"/>
                  <a:ea typeface="+mn-ea"/>
                  <a:cs typeface="+mn-cs"/>
                </a:rPr>
                <a:t>PROSINAC 2023.</a:t>
              </a:r>
              <a:endParaRPr lang="hr-HR" sz="1000" b="1" dirty="0">
                <a:solidFill>
                  <a:srgbClr val="2F6B4C"/>
                </a:solidFill>
                <a:latin typeface="Arial Nova Cond" panose="020B0506020202020204" pitchFamily="34" charset="0"/>
                <a:cs typeface="Lucida Sans Unicode" panose="020B0602030504020204" pitchFamily="34" charset="0"/>
              </a:endParaRPr>
            </a:p>
          </p:txBody>
        </p:sp>
        <p:grpSp>
          <p:nvGrpSpPr>
            <p:cNvPr id="6" name="Grupa 5">
              <a:extLst>
                <a:ext uri="{FF2B5EF4-FFF2-40B4-BE49-F238E27FC236}">
                  <a16:creationId xmlns:a16="http://schemas.microsoft.com/office/drawing/2014/main" id="{4BCF8F0F-EDDD-4344-B818-7971D59F8F72}"/>
                </a:ext>
              </a:extLst>
            </p:cNvPr>
            <p:cNvGrpSpPr/>
            <p:nvPr userDrawn="1"/>
          </p:nvGrpSpPr>
          <p:grpSpPr>
            <a:xfrm>
              <a:off x="9053508" y="6624304"/>
              <a:ext cx="1899299" cy="200700"/>
              <a:chOff x="731975" y="6562114"/>
              <a:chExt cx="1899299" cy="200700"/>
            </a:xfrm>
          </p:grpSpPr>
          <p:grpSp>
            <p:nvGrpSpPr>
              <p:cNvPr id="7" name="Grupa 6">
                <a:extLst>
                  <a:ext uri="{FF2B5EF4-FFF2-40B4-BE49-F238E27FC236}">
                    <a16:creationId xmlns:a16="http://schemas.microsoft.com/office/drawing/2014/main" id="{3057681D-0F9D-4A15-9A92-9DDF571E41F7}"/>
                  </a:ext>
                </a:extLst>
              </p:cNvPr>
              <p:cNvGrpSpPr>
                <a:grpSpLocks noChangeAspect="1"/>
              </p:cNvGrpSpPr>
              <p:nvPr userDrawn="1"/>
            </p:nvGrpSpPr>
            <p:grpSpPr>
              <a:xfrm>
                <a:off x="1652337" y="6562114"/>
                <a:ext cx="978937" cy="200055"/>
                <a:chOff x="582415" y="900233"/>
                <a:chExt cx="1134688" cy="231884"/>
              </a:xfrm>
            </p:grpSpPr>
            <p:sp>
              <p:nvSpPr>
                <p:cNvPr id="9" name="TextBox 15">
                  <a:extLst>
                    <a:ext uri="{FF2B5EF4-FFF2-40B4-BE49-F238E27FC236}">
                      <a16:creationId xmlns:a16="http://schemas.microsoft.com/office/drawing/2014/main" id="{CBF94561-A8A2-45F6-9163-1700AD60785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836894" y="900233"/>
                  <a:ext cx="880209" cy="2318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0" tIns="0" rIns="0" bIns="0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5pPr>
                  <a:lvl6pPr marL="25146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6pPr>
                  <a:lvl7pPr marL="29718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7pPr>
                  <a:lvl8pPr marL="34290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8pPr>
                  <a:lvl9pPr marL="3886200" indent="-228600" defTabSz="4572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34" charset="-128"/>
                    </a:defRPr>
                  </a:lvl9pPr>
                </a:lstStyle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lang="hr-HR" altLang="sr-Latn-RS" sz="500" b="1" dirty="0">
                      <a:solidFill>
                        <a:schemeClr val="tx1"/>
                      </a:solidFill>
                      <a:latin typeface="+mn-lt"/>
                      <a:cs typeface="Calibri" panose="020F0502020204030204" pitchFamily="34" charset="0"/>
                    </a:rPr>
                    <a:t>REPUBLIKA HRVATSKA</a:t>
                  </a:r>
                  <a:endParaRPr kumimoji="0" lang="ta-IN" altLang="sr-Latn-RS" sz="5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cs typeface="Times New Roman" panose="02020603050405020304" pitchFamily="18" charset="0"/>
                  </a:endParaRPr>
                </a:p>
                <a:p>
                  <a:pPr lvl="0" algn="l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sz="400" dirty="0">
                      <a:solidFill>
                        <a:schemeClr val="tx1"/>
                      </a:solidFill>
                      <a:latin typeface="+mn-lt"/>
                      <a:ea typeface="Verdana" panose="020B0604030504040204" pitchFamily="34" charset="0"/>
                      <a:cs typeface="Calibri" panose="020F0502020204030204" pitchFamily="34" charset="0"/>
                    </a:rPr>
                    <a:t>Minist</a:t>
                  </a:r>
                  <a:r>
                    <a:rPr lang="hr-HR" sz="400" dirty="0">
                      <a:solidFill>
                        <a:schemeClr val="tx1"/>
                      </a:solidFill>
                      <a:latin typeface="+mn-lt"/>
                      <a:ea typeface="Verdana" panose="020B0604030504040204" pitchFamily="34" charset="0"/>
                      <a:cs typeface="Calibri" panose="020F0502020204030204" pitchFamily="34" charset="0"/>
                    </a:rPr>
                    <a:t>arstvo prostornoga uređenja,</a:t>
                  </a:r>
                  <a:r>
                    <a:rPr lang="en-US" sz="400" dirty="0">
                      <a:solidFill>
                        <a:schemeClr val="tx1"/>
                      </a:solidFill>
                      <a:latin typeface="+mn-lt"/>
                      <a:ea typeface="Verdana" panose="020B0604030504040204" pitchFamily="34" charset="0"/>
                      <a:cs typeface="Calibri" panose="020F0502020204030204" pitchFamily="34" charset="0"/>
                    </a:rPr>
                    <a:t> </a:t>
                  </a:r>
                  <a:r>
                    <a:rPr lang="hr-HR" sz="400" dirty="0">
                      <a:solidFill>
                        <a:schemeClr val="tx1"/>
                      </a:solidFill>
                      <a:latin typeface="+mn-lt"/>
                      <a:ea typeface="Verdana" panose="020B0604030504040204" pitchFamily="34" charset="0"/>
                      <a:cs typeface="Calibri" panose="020F0502020204030204" pitchFamily="34" charset="0"/>
                    </a:rPr>
                    <a:t>graditeljstva i državne imovine</a:t>
                  </a:r>
                  <a:endParaRPr kumimoji="0" lang="ta-IN" altLang="sr-Latn-RS" sz="4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n-lt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10" name="Ravni poveznik 9">
                  <a:extLst>
                    <a:ext uri="{FF2B5EF4-FFF2-40B4-BE49-F238E27FC236}">
                      <a16:creationId xmlns:a16="http://schemas.microsoft.com/office/drawing/2014/main" id="{7DBA0D4C-4B14-438C-A15A-A91D6D4DF303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778534" y="922699"/>
                  <a:ext cx="0" cy="200681"/>
                </a:xfrm>
                <a:prstGeom prst="line">
                  <a:avLst/>
                </a:prstGeom>
                <a:ln w="12700">
                  <a:solidFill>
                    <a:schemeClr val="bg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pic>
              <p:nvPicPr>
                <p:cNvPr id="11" name="Slika 10">
                  <a:extLst>
                    <a:ext uri="{FF2B5EF4-FFF2-40B4-BE49-F238E27FC236}">
                      <a16:creationId xmlns:a16="http://schemas.microsoft.com/office/drawing/2014/main" id="{25B50F81-17E9-4784-9D1D-BD2269FC57DB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82415" y="922699"/>
                  <a:ext cx="151555" cy="200681"/>
                </a:xfrm>
                <a:prstGeom prst="rect">
                  <a:avLst/>
                </a:prstGeom>
              </p:spPr>
            </p:pic>
          </p:grpSp>
          <p:pic>
            <p:nvPicPr>
              <p:cNvPr id="8" name="Slika 7">
                <a:extLst>
                  <a:ext uri="{FF2B5EF4-FFF2-40B4-BE49-F238E27FC236}">
                    <a16:creationId xmlns:a16="http://schemas.microsoft.com/office/drawing/2014/main" id="{5B1152F9-E8A1-4177-BABD-165BFBFE1D7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31975" y="6562279"/>
                <a:ext cx="834223" cy="200535"/>
              </a:xfrm>
              <a:prstGeom prst="rect">
                <a:avLst/>
              </a:prstGeom>
            </p:spPr>
          </p:pic>
        </p:grpSp>
      </p:grpSp>
      <p:sp>
        <p:nvSpPr>
          <p:cNvPr id="23" name="Pravokutnik 22">
            <a:extLst>
              <a:ext uri="{FF2B5EF4-FFF2-40B4-BE49-F238E27FC236}">
                <a16:creationId xmlns:a16="http://schemas.microsoft.com/office/drawing/2014/main" id="{9B637A24-856D-4378-A971-C951C45CAC84}"/>
              </a:ext>
            </a:extLst>
          </p:cNvPr>
          <p:cNvSpPr/>
          <p:nvPr userDrawn="1"/>
        </p:nvSpPr>
        <p:spPr>
          <a:xfrm>
            <a:off x="11795419" y="6611452"/>
            <a:ext cx="396579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algn="ctr"/>
            <a:fld id="{689C8956-3F71-46F8-9421-0CBE8AFAB974}" type="slidenum">
              <a:rPr lang="hr-HR" sz="900" b="1" smtClean="0">
                <a:solidFill>
                  <a:srgbClr val="2F6B4C"/>
                </a:solidFill>
                <a:latin typeface="Arial Nova Cond" panose="020B0506020202020204" pitchFamily="34" charset="0"/>
                <a:cs typeface="Lucida Sans Unicode" panose="020B0602030504020204" pitchFamily="34" charset="0"/>
              </a:rPr>
              <a:t>‹#›</a:t>
            </a:fld>
            <a:endParaRPr lang="hr-HR" sz="1000" b="1" dirty="0">
              <a:solidFill>
                <a:srgbClr val="2F6B4C"/>
              </a:solidFill>
              <a:latin typeface="Arial Nova Cond" panose="020B0506020202020204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28" name="Slika 27" descr="Slika na kojoj se prikazuje neboder, zgrada, obrisi grada, panorama&#10;&#10;Opis je automatski generiran">
            <a:extLst>
              <a:ext uri="{FF2B5EF4-FFF2-40B4-BE49-F238E27FC236}">
                <a16:creationId xmlns:a16="http://schemas.microsoft.com/office/drawing/2014/main" id="{1EA5F072-0ABC-4DE2-8F07-FBF72A85F9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" y="5624708"/>
            <a:ext cx="4454070" cy="1242000"/>
          </a:xfrm>
          <a:prstGeom prst="rect">
            <a:avLst/>
          </a:prstGeom>
        </p:spPr>
      </p:pic>
      <p:pic>
        <p:nvPicPr>
          <p:cNvPr id="30" name="Slika 29" descr="Slika na kojoj se prikazuje grafika, grafički dizajn, Font, ukrasni isječci&#10;&#10;Opis je automatski generiran">
            <a:extLst>
              <a:ext uri="{FF2B5EF4-FFF2-40B4-BE49-F238E27FC236}">
                <a16:creationId xmlns:a16="http://schemas.microsoft.com/office/drawing/2014/main" id="{9BF65B5D-E486-4381-BFD1-E56127C8DB37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4026" y="6600744"/>
            <a:ext cx="710084" cy="261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893424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8367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3" descr="FZOEU LOGO.bmp">
            <a:extLst>
              <a:ext uri="{FF2B5EF4-FFF2-40B4-BE49-F238E27FC236}">
                <a16:creationId xmlns:a16="http://schemas.microsoft.com/office/drawing/2014/main" id="{208A20DD-7194-6B3D-D2F4-AFA9060579D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334" y="878207"/>
            <a:ext cx="1022132" cy="999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ravokutnik 5">
            <a:extLst>
              <a:ext uri="{FF2B5EF4-FFF2-40B4-BE49-F238E27FC236}">
                <a16:creationId xmlns:a16="http://schemas.microsoft.com/office/drawing/2014/main" id="{5148CA24-4A39-16D6-7FAA-832D533E560B}"/>
              </a:ext>
            </a:extLst>
          </p:cNvPr>
          <p:cNvSpPr/>
          <p:nvPr/>
        </p:nvSpPr>
        <p:spPr>
          <a:xfrm>
            <a:off x="2542496" y="1090643"/>
            <a:ext cx="3664339" cy="6465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801" dirty="0">
                <a:solidFill>
                  <a:schemeClr val="bg2">
                    <a:lumMod val="50000"/>
                  </a:schemeClr>
                </a:solidFill>
              </a:rPr>
              <a:t>FOND ZA ZAŠTITU OKOLIŠA I</a:t>
            </a:r>
          </a:p>
          <a:p>
            <a:r>
              <a:rPr lang="hr-HR" sz="1801" dirty="0">
                <a:solidFill>
                  <a:schemeClr val="bg2">
                    <a:lumMod val="50000"/>
                  </a:schemeClr>
                </a:solidFill>
              </a:rPr>
              <a:t>ENERGETSKU UČINKOVITOST</a:t>
            </a:r>
          </a:p>
        </p:txBody>
      </p:sp>
      <p:sp>
        <p:nvSpPr>
          <p:cNvPr id="7" name="Rezervirano mjesto sadržaja 2">
            <a:extLst>
              <a:ext uri="{FF2B5EF4-FFF2-40B4-BE49-F238E27FC236}">
                <a16:creationId xmlns:a16="http://schemas.microsoft.com/office/drawing/2014/main" id="{F614AF9E-94BD-D82E-CAAB-8BF2C25E0F2F}"/>
              </a:ext>
            </a:extLst>
          </p:cNvPr>
          <p:cNvSpPr txBox="1">
            <a:spLocks/>
          </p:cNvSpPr>
          <p:nvPr/>
        </p:nvSpPr>
        <p:spPr>
          <a:xfrm>
            <a:off x="830920" y="775755"/>
            <a:ext cx="4333406" cy="5694782"/>
          </a:xfrm>
          <a:prstGeom prst="rect">
            <a:avLst/>
          </a:prstGeom>
        </p:spPr>
        <p:txBody>
          <a:bodyPr vert="horz" lIns="91440" tIns="45721" rIns="91440" bIns="45721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Aft>
                <a:spcPts val="1001"/>
              </a:spcAft>
              <a:buNone/>
            </a:pPr>
            <a:endParaRPr lang="hr-HR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just">
              <a:spcAft>
                <a:spcPts val="1001"/>
              </a:spcAft>
              <a:buNone/>
            </a:pPr>
            <a:endParaRPr lang="hr-HR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just">
              <a:spcAft>
                <a:spcPts val="500"/>
              </a:spcAft>
              <a:buNone/>
            </a:pPr>
            <a:endParaRPr lang="hr-HR" sz="1801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just">
              <a:spcAft>
                <a:spcPts val="500"/>
              </a:spcAft>
              <a:buNone/>
            </a:pPr>
            <a:r>
              <a:rPr lang="hr-HR" sz="1801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TEHNIČKA PODRŠKA -</a:t>
            </a:r>
            <a:r>
              <a:rPr lang="hr-HR" sz="1801" b="1" dirty="0">
                <a:solidFill>
                  <a:schemeClr val="accent6">
                    <a:lumMod val="50000"/>
                  </a:schemeClr>
                </a:solidFill>
              </a:rPr>
              <a:t> Fond za zaštitu okoliša i energetsku učinkovitost (FZOEU), Sektor zaštite okoliša </a:t>
            </a:r>
            <a:r>
              <a:rPr lang="hr-HR" sz="140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pruža stručnu i tehničku podršku POTENCIJALNIM PRIJAVITELJIMA tijekom pripreme projektnog prijedloga PRIJE SAME PRIJAVE.</a:t>
            </a:r>
          </a:p>
          <a:p>
            <a:pPr algn="just">
              <a:spcBef>
                <a:spcPts val="500"/>
              </a:spcBef>
              <a:buFont typeface="Wingdings" panose="05000000000000000000" pitchFamily="2" charset="2"/>
              <a:buChar char="q"/>
            </a:pPr>
            <a:r>
              <a:rPr lang="hr-HR" sz="1401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pregled nacrta projektnog prijedloga sa svim prilozima (uključujući i prijedloge za poboljšanje)</a:t>
            </a:r>
          </a:p>
          <a:p>
            <a:pPr>
              <a:buFont typeface="Wingdings" panose="05000000000000000000" pitchFamily="2" charset="2"/>
              <a:buChar char="§"/>
            </a:pPr>
            <a:endParaRPr lang="hr-HR" sz="140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69262E35-2D3F-43AA-1E5C-A76C9E241C0F}"/>
              </a:ext>
            </a:extLst>
          </p:cNvPr>
          <p:cNvSpPr txBox="1"/>
          <p:nvPr/>
        </p:nvSpPr>
        <p:spPr>
          <a:xfrm>
            <a:off x="5707799" y="2336066"/>
            <a:ext cx="529664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ct val="20000"/>
              </a:spcBef>
              <a:defRPr/>
            </a:pPr>
            <a:r>
              <a:rPr lang="hr-HR" altLang="sr-Latn-RS" b="1" dirty="0">
                <a:solidFill>
                  <a:schemeClr val="accent6">
                    <a:lumMod val="50000"/>
                  </a:schemeClr>
                </a:solidFill>
              </a:rPr>
              <a:t>Tehnička podrška potencijalnim prijaviteljima je dostupna za vrijeme trajanja Poziva NPOO.C6.1.R5.02 do 31.12.2024. godine u 12h.</a:t>
            </a:r>
          </a:p>
        </p:txBody>
      </p:sp>
      <p:sp>
        <p:nvSpPr>
          <p:cNvPr id="2" name="TekstniOkvir 1">
            <a:extLst>
              <a:ext uri="{FF2B5EF4-FFF2-40B4-BE49-F238E27FC236}">
                <a16:creationId xmlns:a16="http://schemas.microsoft.com/office/drawing/2014/main" id="{64B69F61-B9AF-A33F-46A2-8B4A521BDF6E}"/>
              </a:ext>
            </a:extLst>
          </p:cNvPr>
          <p:cNvSpPr txBox="1"/>
          <p:nvPr/>
        </p:nvSpPr>
        <p:spPr>
          <a:xfrm>
            <a:off x="5707799" y="3429000"/>
            <a:ext cx="3823035" cy="16435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ct val="20000"/>
              </a:spcBef>
              <a:defRPr/>
            </a:pPr>
            <a:r>
              <a:rPr lang="hr-HR" altLang="sr-Latn-RS" sz="1800" b="1" dirty="0">
                <a:solidFill>
                  <a:schemeClr val="accent6">
                    <a:lumMod val="50000"/>
                  </a:schemeClr>
                </a:solidFill>
              </a:rPr>
              <a:t>Nakon prijave Projekta nije više moguće ispravljati dokumentaciju.</a:t>
            </a:r>
          </a:p>
          <a:p>
            <a:pPr algn="just">
              <a:spcBef>
                <a:spcPct val="20000"/>
              </a:spcBef>
              <a:defRPr/>
            </a:pPr>
            <a:endParaRPr lang="hr-HR" altLang="sr-Latn-RS" sz="18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285750" indent="-285750" algn="just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hr-HR" altLang="sr-Latn-RS" b="1" dirty="0">
              <a:solidFill>
                <a:srgbClr val="92D050"/>
              </a:solidFill>
            </a:endParaRPr>
          </a:p>
          <a:p>
            <a:pPr marL="285750" indent="-285750" algn="just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hr-HR" altLang="sr-Latn-RS" sz="1800" b="1" dirty="0">
              <a:solidFill>
                <a:srgbClr val="4472C4"/>
              </a:solidFill>
            </a:endParaRP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DB6DC4F9-1AA1-9DCC-1AEE-262ECE76350B}"/>
              </a:ext>
            </a:extLst>
          </p:cNvPr>
          <p:cNvSpPr txBox="1"/>
          <p:nvPr/>
        </p:nvSpPr>
        <p:spPr>
          <a:xfrm>
            <a:off x="5538740" y="1090643"/>
            <a:ext cx="54479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ct val="20000"/>
              </a:spcBef>
              <a:defRPr/>
            </a:pPr>
            <a:r>
              <a:rPr lang="hr-HR" sz="1800" b="1" dirty="0">
                <a:effectLst/>
                <a:ea typeface="Aptos" panose="020B0004020202020204" pitchFamily="34" charset="0"/>
              </a:rPr>
              <a:t>PODRŠKA ZA POZIV PILOT PROJEKT - </a:t>
            </a:r>
            <a:r>
              <a:rPr lang="hr-HR" sz="1800" b="1" dirty="0">
                <a:effectLst/>
                <a:ea typeface="Aptos" panose="020B0004020202020204" pitchFamily="34" charset="0"/>
                <a:cs typeface="Aptos" panose="020B0004020202020204" pitchFamily="34" charset="0"/>
              </a:rPr>
              <a:t>NPOO.C6.1.R5.02 </a:t>
            </a:r>
            <a:r>
              <a:rPr lang="hr-HR" sz="1800" b="1" dirty="0">
                <a:effectLst/>
                <a:ea typeface="Aptos" panose="020B0004020202020204" pitchFamily="34" charset="0"/>
              </a:rPr>
              <a:t>  FZOEU, Sektor zaštite okoliša </a:t>
            </a:r>
            <a:endParaRPr lang="hr-HR" altLang="sr-Latn-RS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790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niOkvir 2">
            <a:extLst>
              <a:ext uri="{FF2B5EF4-FFF2-40B4-BE49-F238E27FC236}">
                <a16:creationId xmlns:a16="http://schemas.microsoft.com/office/drawing/2014/main" id="{B7820EB5-0D84-A576-1278-04BD2B6EF398}"/>
              </a:ext>
            </a:extLst>
          </p:cNvPr>
          <p:cNvSpPr txBox="1"/>
          <p:nvPr/>
        </p:nvSpPr>
        <p:spPr>
          <a:xfrm>
            <a:off x="953897" y="360353"/>
            <a:ext cx="9843412" cy="4148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hr-HR" altLang="sr-Latn-RS" sz="1400" dirty="0">
              <a:solidFill>
                <a:schemeClr val="accent6">
                  <a:lumMod val="50000"/>
                </a:schemeClr>
              </a:solidFill>
            </a:endParaRPr>
          </a:p>
          <a:p>
            <a:pPr algn="just">
              <a:spcBef>
                <a:spcPct val="20000"/>
              </a:spcBef>
              <a:defRPr/>
            </a:pPr>
            <a:r>
              <a:rPr lang="hr-HR" altLang="sr-Latn-RS" b="1" dirty="0">
                <a:solidFill>
                  <a:schemeClr val="accent6">
                    <a:lumMod val="50000"/>
                  </a:schemeClr>
                </a:solidFill>
              </a:rPr>
              <a:t>Način pružanja stručne podrške potencijalnim prijaviteljima/korisnicima:</a:t>
            </a:r>
          </a:p>
          <a:p>
            <a:pPr marL="285750" indent="-285750" algn="just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hr-HR" altLang="sr-Latn-RS" sz="1400" dirty="0">
                <a:solidFill>
                  <a:schemeClr val="accent6">
                    <a:lumMod val="50000"/>
                  </a:schemeClr>
                </a:solidFill>
              </a:rPr>
              <a:t>Adresa za kontakt je: zelena@fzoeu.hr </a:t>
            </a:r>
          </a:p>
          <a:p>
            <a:pPr marL="285750" indent="-285750" algn="just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hr-HR" altLang="sr-Latn-RS" sz="1400" dirty="0">
                <a:solidFill>
                  <a:schemeClr val="accent6">
                    <a:lumMod val="50000"/>
                  </a:schemeClr>
                </a:solidFill>
              </a:rPr>
              <a:t>Pri kontaktu dostaviti opis projekta i raspoloživu dokumentaciju te kontakt telefon.</a:t>
            </a:r>
          </a:p>
          <a:p>
            <a:pPr marL="285750" indent="-285750" algn="just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hr-HR" altLang="sr-Latn-RS" sz="1400" b="1" dirty="0">
                <a:solidFill>
                  <a:schemeClr val="accent6">
                    <a:lumMod val="50000"/>
                  </a:schemeClr>
                </a:solidFill>
              </a:rPr>
              <a:t>FZOEU vrši pregled dokumentacije: </a:t>
            </a:r>
          </a:p>
          <a:p>
            <a:pPr algn="just">
              <a:spcBef>
                <a:spcPct val="20000"/>
              </a:spcBef>
              <a:defRPr/>
            </a:pPr>
            <a:r>
              <a:rPr lang="hr-HR" altLang="sr-Latn-RS" sz="1400" dirty="0">
                <a:solidFill>
                  <a:schemeClr val="accent6">
                    <a:lumMod val="50000"/>
                  </a:schemeClr>
                </a:solidFill>
              </a:rPr>
              <a:t>            -provjerava usklađenosti</a:t>
            </a:r>
          </a:p>
          <a:p>
            <a:pPr algn="just">
              <a:spcBef>
                <a:spcPct val="20000"/>
              </a:spcBef>
              <a:defRPr/>
            </a:pPr>
            <a:r>
              <a:rPr lang="hr-HR" altLang="sr-Latn-RS" sz="1400" dirty="0">
                <a:solidFill>
                  <a:schemeClr val="accent6">
                    <a:lumMod val="50000"/>
                  </a:schemeClr>
                </a:solidFill>
              </a:rPr>
              <a:t>            -predlaže eventualne izmjene i dopune zbog udovoljavanja </a:t>
            </a:r>
            <a:r>
              <a:rPr lang="hr-HR" sz="1400" dirty="0">
                <a:solidFill>
                  <a:schemeClr val="accent6">
                    <a:lumMod val="50000"/>
                  </a:schemeClr>
                </a:solidFill>
              </a:rPr>
              <a:t> kriterijima prihvatljivosti</a:t>
            </a:r>
          </a:p>
          <a:p>
            <a:pPr algn="just">
              <a:spcBef>
                <a:spcPct val="20000"/>
              </a:spcBef>
              <a:defRPr/>
            </a:pPr>
            <a:r>
              <a:rPr lang="hr-HR" sz="1400" dirty="0">
                <a:solidFill>
                  <a:schemeClr val="accent6">
                    <a:lumMod val="50000"/>
                  </a:schemeClr>
                </a:solidFill>
              </a:rPr>
              <a:t>            -provjerava uvjete poziva i sl.</a:t>
            </a:r>
          </a:p>
          <a:p>
            <a:pPr marL="285750" indent="-285750" algn="just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hr-HR" altLang="sr-Latn-RS" sz="1400" dirty="0">
                <a:solidFill>
                  <a:schemeClr val="accent6">
                    <a:lumMod val="50000"/>
                  </a:schemeClr>
                </a:solidFill>
              </a:rPr>
              <a:t>Dogovara se termin sastanka.</a:t>
            </a:r>
          </a:p>
          <a:p>
            <a:pPr marL="285750" indent="-285750" algn="just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hr-HR" altLang="sr-Latn-RS" sz="1400" dirty="0">
                <a:solidFill>
                  <a:schemeClr val="accent6">
                    <a:lumMod val="50000"/>
                  </a:schemeClr>
                </a:solidFill>
              </a:rPr>
              <a:t>Nakon sastanka se izrađuje </a:t>
            </a:r>
            <a:r>
              <a:rPr lang="hr-HR" altLang="sr-Latn-RS" sz="1400" b="1" dirty="0">
                <a:solidFill>
                  <a:schemeClr val="accent6">
                    <a:lumMod val="50000"/>
                  </a:schemeClr>
                </a:solidFill>
              </a:rPr>
              <a:t>Izvješće o pregledu </a:t>
            </a:r>
            <a:r>
              <a:rPr lang="hr-HR" altLang="sr-Latn-RS" sz="1400" dirty="0">
                <a:solidFill>
                  <a:schemeClr val="accent6">
                    <a:lumMod val="50000"/>
                  </a:schemeClr>
                </a:solidFill>
              </a:rPr>
              <a:t>koje se  dostavlja potencijalnom prijavitelju.</a:t>
            </a:r>
          </a:p>
          <a:p>
            <a:pPr marL="285750" indent="-285750" algn="just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hr-HR" altLang="sr-Latn-RS" sz="1400" dirty="0">
                <a:solidFill>
                  <a:schemeClr val="accent6">
                    <a:lumMod val="50000"/>
                  </a:schemeClr>
                </a:solidFill>
              </a:rPr>
              <a:t>Potencijalni prijavitelj može korigirati dokumentaciju, ponovo je dostaviti u Fond, ali se više ne sastavlja Izvješće o pregledu. </a:t>
            </a:r>
          </a:p>
          <a:p>
            <a:pPr marL="285750" indent="-285750" algn="just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hr-HR" altLang="sr-Latn-RS" sz="1400" dirty="0">
                <a:solidFill>
                  <a:schemeClr val="accent6">
                    <a:lumMod val="50000"/>
                  </a:schemeClr>
                </a:solidFill>
              </a:rPr>
              <a:t>Komunikacija se vrši telefonski, putem elektroničke pošte i po potrebi sastanak.</a:t>
            </a:r>
          </a:p>
          <a:p>
            <a:pPr marL="285750" indent="-285750" algn="just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hr-HR" altLang="sr-Latn-RS" sz="1400" dirty="0">
                <a:solidFill>
                  <a:schemeClr val="accent6">
                    <a:lumMod val="50000"/>
                  </a:schemeClr>
                </a:solidFill>
              </a:rPr>
              <a:t>Tehnička podrška FZOEU - nije obaveza za prijavu.</a:t>
            </a:r>
            <a:endParaRPr lang="hr-HR" altLang="sr-Latn-RS" b="1" dirty="0">
              <a:solidFill>
                <a:schemeClr val="accent6">
                  <a:lumMod val="50000"/>
                </a:schemeClr>
              </a:solidFill>
            </a:endParaRPr>
          </a:p>
          <a:p>
            <a:pPr marL="285750" indent="-285750" algn="just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hr-HR" altLang="sr-Latn-RS" b="1" dirty="0">
              <a:solidFill>
                <a:schemeClr val="accent6">
                  <a:lumMod val="50000"/>
                </a:schemeClr>
              </a:solidFill>
            </a:endParaRPr>
          </a:p>
          <a:p>
            <a:pPr algn="just">
              <a:spcBef>
                <a:spcPct val="20000"/>
              </a:spcBef>
              <a:defRPr/>
            </a:pPr>
            <a:endParaRPr lang="hr-HR" altLang="sr-Latn-RS" sz="18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0850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E553C21C-6487-5848-1D99-D3961FA2AEB3}"/>
              </a:ext>
            </a:extLst>
          </p:cNvPr>
          <p:cNvSpPr txBox="1"/>
          <p:nvPr/>
        </p:nvSpPr>
        <p:spPr>
          <a:xfrm>
            <a:off x="1449835" y="1159326"/>
            <a:ext cx="6096274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ct val="20000"/>
              </a:spcBef>
              <a:defRPr/>
            </a:pPr>
            <a:r>
              <a:rPr lang="hr-HR" altLang="sr-Latn-RS" sz="1800" b="1" dirty="0">
                <a:solidFill>
                  <a:schemeClr val="accent6">
                    <a:lumMod val="50000"/>
                  </a:schemeClr>
                </a:solidFill>
              </a:rPr>
              <a:t>Potencijalni prijavitelj/Korisnik:</a:t>
            </a:r>
          </a:p>
          <a:p>
            <a:pPr marL="285750" indent="-285750" algn="just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hr-HR" altLang="sr-Latn-RS" sz="1800" b="1" dirty="0">
                <a:solidFill>
                  <a:schemeClr val="accent6">
                    <a:lumMod val="50000"/>
                  </a:schemeClr>
                </a:solidFill>
              </a:rPr>
              <a:t>snosi punu pravnu i financijsku odgovornost za sve aspekte prijave, upravljanja i provedbe Projekta u odnosu na nadležno tijelo</a:t>
            </a:r>
            <a:r>
              <a:rPr lang="hr-HR" altLang="sr-Latn-RS" b="1" dirty="0">
                <a:solidFill>
                  <a:srgbClr val="92D050"/>
                </a:solidFill>
              </a:rPr>
              <a:t>.</a:t>
            </a:r>
          </a:p>
          <a:p>
            <a:pPr marL="285750" indent="-285750" algn="just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hr-HR" altLang="sr-Latn-RS" sz="1800" b="1" dirty="0">
                <a:solidFill>
                  <a:schemeClr val="accent6">
                    <a:lumMod val="50000"/>
                  </a:schemeClr>
                </a:solidFill>
              </a:rPr>
              <a:t>može postaviti pismeni upit i Tehničkoj podršci – NPOO: </a:t>
            </a:r>
          </a:p>
          <a:p>
            <a:pPr algn="just">
              <a:spcBef>
                <a:spcPct val="20000"/>
              </a:spcBef>
              <a:defRPr/>
            </a:pPr>
            <a:r>
              <a:rPr lang="hr-HR" altLang="sr-Latn-RS" sz="1800" b="1" dirty="0">
                <a:solidFill>
                  <a:schemeClr val="accent6">
                    <a:lumMod val="50000"/>
                  </a:schemeClr>
                </a:solidFill>
              </a:rPr>
              <a:t>     fondovi.gov.hr/</a:t>
            </a:r>
            <a:r>
              <a:rPr lang="hr-HR" altLang="sr-Latn-RS" sz="1800" b="1" dirty="0" err="1">
                <a:solidFill>
                  <a:schemeClr val="accent6">
                    <a:lumMod val="50000"/>
                  </a:schemeClr>
                </a:solidFill>
              </a:rPr>
              <a:t>tehnicka-podrska</a:t>
            </a:r>
            <a:endParaRPr lang="hr-HR" altLang="sr-Latn-RS" sz="18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285750" indent="-285750" algn="just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hr-HR" altLang="sr-Latn-RS" b="1" dirty="0">
              <a:solidFill>
                <a:srgbClr val="92D050"/>
              </a:solidFill>
            </a:endParaRPr>
          </a:p>
          <a:p>
            <a:pPr marL="285750" indent="-285750" algn="just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hr-HR" altLang="sr-Latn-RS" sz="1800" b="1" dirty="0">
              <a:solidFill>
                <a:srgbClr val="4472C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68908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TaxCatchAll xmlns="e7e76099-6754-463c-9cf2-a42a0296b652" xsi:nil="true"/>
    <lcf76f155ced4ddcb4097134ff3c332f xmlns="b79bbf72-da78-429d-b3af-e70e85e72d43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41124BC30C24E42BCFF698328276702" ma:contentTypeVersion="19" ma:contentTypeDescription="Create a new document." ma:contentTypeScope="" ma:versionID="a23d3a1c1d6e0bf6cb4fcd9c9f789236">
  <xsd:schema xmlns:xsd="http://www.w3.org/2001/XMLSchema" xmlns:xs="http://www.w3.org/2001/XMLSchema" xmlns:p="http://schemas.microsoft.com/office/2006/metadata/properties" xmlns:ns1="http://schemas.microsoft.com/sharepoint/v3" xmlns:ns2="b79bbf72-da78-429d-b3af-e70e85e72d43" xmlns:ns3="e7e76099-6754-463c-9cf2-a42a0296b652" targetNamespace="http://schemas.microsoft.com/office/2006/metadata/properties" ma:root="true" ma:fieldsID="08f1ef22f16502bdb5387d8a93da97bf" ns1:_="" ns2:_="" ns3:_="">
    <xsd:import namespace="http://schemas.microsoft.com/sharepoint/v3"/>
    <xsd:import namespace="b79bbf72-da78-429d-b3af-e70e85e72d43"/>
    <xsd:import namespace="e7e76099-6754-463c-9cf2-a42a0296b65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9bbf72-da78-429d-b3af-e70e85e72d4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94f3cdea-c236-4493-96a7-1e81002e387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e76099-6754-463c-9cf2-a42a0296b65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e5952e58-7f42-43c2-b080-4d369e4de6a5}" ma:internalName="TaxCatchAll" ma:showField="CatchAllData" ma:web="e7e76099-6754-463c-9cf2-a42a0296b65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A12C232-DEFE-4562-AE44-C2C433488FD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405E366-183B-4FB7-9261-C8A7701D2842}">
  <ds:schemaRefs>
    <ds:schemaRef ds:uri="e7e76099-6754-463c-9cf2-a42a0296b652"/>
    <ds:schemaRef ds:uri="http://schemas.openxmlformats.org/package/2006/metadata/core-properties"/>
    <ds:schemaRef ds:uri="http://schemas.microsoft.com/office/infopath/2007/PartnerControls"/>
    <ds:schemaRef ds:uri="http://schemas.microsoft.com/office/2006/documentManagement/types"/>
    <ds:schemaRef ds:uri="http://schemas.microsoft.com/sharepoint/v3"/>
    <ds:schemaRef ds:uri="http://purl.org/dc/dcmitype/"/>
    <ds:schemaRef ds:uri="http://purl.org/dc/terms/"/>
    <ds:schemaRef ds:uri="http://schemas.microsoft.com/office/2006/metadata/properties"/>
    <ds:schemaRef ds:uri="http://www.w3.org/XML/1998/namespace"/>
    <ds:schemaRef ds:uri="http://purl.org/dc/elements/1.1/"/>
    <ds:schemaRef ds:uri="b79bbf72-da78-429d-b3af-e70e85e72d43"/>
  </ds:schemaRefs>
</ds:datastoreItem>
</file>

<file path=customXml/itemProps3.xml><?xml version="1.0" encoding="utf-8"?>
<ds:datastoreItem xmlns:ds="http://schemas.openxmlformats.org/officeDocument/2006/customXml" ds:itemID="{F1BEE880-8496-4E2E-9C9E-12F2FEA33BE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b79bbf72-da78-429d-b3af-e70e85e72d43"/>
    <ds:schemaRef ds:uri="e7e76099-6754-463c-9cf2-a42a0296b65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9747</TotalTime>
  <Words>263</Words>
  <Application>Microsoft Office PowerPoint</Application>
  <PresentationFormat>Široki zaslon</PresentationFormat>
  <Paragraphs>28</Paragraphs>
  <Slides>3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3</vt:i4>
      </vt:variant>
    </vt:vector>
  </HeadingPairs>
  <TitlesOfParts>
    <vt:vector size="9" baseType="lpstr">
      <vt:lpstr>Aptos</vt:lpstr>
      <vt:lpstr>Arial</vt:lpstr>
      <vt:lpstr>Arial Nova Cond</vt:lpstr>
      <vt:lpstr>Calibri</vt:lpstr>
      <vt:lpstr>Wingdings</vt:lpstr>
      <vt:lpstr>1_Tema sustava Office</vt:lpstr>
      <vt:lpstr>PowerPoint prezentacija</vt:lpstr>
      <vt:lpstr>PowerPoint prezentacija</vt:lpstr>
      <vt:lpstr>PowerPoint prezentacija</vt:lpstr>
    </vt:vector>
  </TitlesOfParts>
  <Company>MGIPU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prezentacija</dc:title>
  <dc:creator>Maja Buterin</dc:creator>
  <cp:lastModifiedBy>Komentar</cp:lastModifiedBy>
  <cp:revision>600</cp:revision>
  <cp:lastPrinted>2024-05-09T14:02:07Z</cp:lastPrinted>
  <dcterms:created xsi:type="dcterms:W3CDTF">2016-04-25T11:48:33Z</dcterms:created>
  <dcterms:modified xsi:type="dcterms:W3CDTF">2024-05-20T07:28:20Z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0x010100541124BC30C24E42BCFF698328276702</vt:lpwstr>
  </property>
  <property fmtid="{D5CDD505-2E9C-101B-9397-08002B2CF9AE}" pid="3" name="MediaServiceImageTags">
    <vt:lpwstr/>
  </property>
</Properties>
</file>