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8"/>
  </p:notesMasterIdLst>
  <p:handoutMasterIdLst>
    <p:handoutMasterId r:id="rId9"/>
  </p:handoutMasterIdLst>
  <p:sldIdLst>
    <p:sldId id="320" r:id="rId5"/>
    <p:sldId id="321" r:id="rId6"/>
    <p:sldId id="322" r:id="rId7"/>
  </p:sldIdLst>
  <p:sldSz cx="12192000" cy="6858000"/>
  <p:notesSz cx="7104063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  <p15:guide id="5" orient="horz" pos="2460" userDrawn="1">
          <p15:clr>
            <a:srgbClr val="A4A3A4"/>
          </p15:clr>
        </p15:guide>
        <p15:guide id="6" orient="horz" pos="25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Buterin" initials="MB" lastIdx="0" clrIdx="0"/>
  <p:cmAuthor id="2" name="Katija Jaram" initials="KJ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0DF"/>
    <a:srgbClr val="4472C4"/>
    <a:srgbClr val="A8D08D"/>
    <a:srgbClr val="E2EFD9"/>
    <a:srgbClr val="4DB17B"/>
    <a:srgbClr val="43AFC0"/>
    <a:srgbClr val="445AC7"/>
    <a:srgbClr val="2FDDC0"/>
    <a:srgbClr val="88D4B7"/>
    <a:srgbClr val="5AA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AF993-AA2B-4503-8F37-0AA2108ADEC1}" v="5" dt="2024-05-22T09:45:59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rednji stil 3 - Istic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vijetli stil 3 - Isticanj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rednji stil 1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1187" autoAdjust="0"/>
  </p:normalViewPr>
  <p:slideViewPr>
    <p:cSldViewPr snapToGrid="0">
      <p:cViewPr varScale="1">
        <p:scale>
          <a:sx n="100" d="100"/>
          <a:sy n="100" d="100"/>
        </p:scale>
        <p:origin x="738" y="90"/>
      </p:cViewPr>
      <p:guideLst>
        <p:guide pos="3840"/>
        <p:guide orient="horz" pos="2160"/>
        <p:guide orient="horz" pos="2260"/>
        <p:guide orient="horz" pos="2360"/>
        <p:guide orient="horz" pos="2460"/>
        <p:guide orient="horz" pos="25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348" y="-96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jana Mandić" userId="2b5047dd-3b8e-4deb-8474-d2e1dfa67ae3" providerId="ADAL" clId="{B4FAF993-AA2B-4503-8F37-0AA2108ADEC1}"/>
    <pc:docChg chg="modNotesMaster modHandout">
      <pc:chgData name="Dijana Mandić" userId="2b5047dd-3b8e-4deb-8474-d2e1dfa67ae3" providerId="ADAL" clId="{B4FAF993-AA2B-4503-8F37-0AA2108ADEC1}" dt="2024-05-22T09:45:59.469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8427" cy="513508"/>
          </a:xfrm>
          <a:prstGeom prst="rect">
            <a:avLst/>
          </a:prstGeom>
        </p:spPr>
        <p:txBody>
          <a:bodyPr vert="horz" lIns="96367" tIns="48184" rIns="96367" bIns="48184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4023994" y="3"/>
            <a:ext cx="3078427" cy="513508"/>
          </a:xfrm>
          <a:prstGeom prst="rect">
            <a:avLst/>
          </a:prstGeom>
        </p:spPr>
        <p:txBody>
          <a:bodyPr vert="horz" lIns="96367" tIns="48184" rIns="96367" bIns="48184" rtlCol="0"/>
          <a:lstStyle>
            <a:lvl1pPr algn="r">
              <a:defRPr sz="1100"/>
            </a:lvl1pPr>
          </a:lstStyle>
          <a:p>
            <a:fld id="{40A931B7-1497-43E0-B011-1A08B319E3E0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3" y="9721107"/>
            <a:ext cx="3078427" cy="513507"/>
          </a:xfrm>
          <a:prstGeom prst="rect">
            <a:avLst/>
          </a:prstGeom>
        </p:spPr>
        <p:txBody>
          <a:bodyPr vert="horz" lIns="96367" tIns="48184" rIns="96367" bIns="48184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6367" tIns="48184" rIns="96367" bIns="48184" rtlCol="0" anchor="b"/>
          <a:lstStyle>
            <a:lvl1pPr algn="r">
              <a:defRPr sz="1100"/>
            </a:lvl1pPr>
          </a:lstStyle>
          <a:p>
            <a:fld id="{9C87425B-55A5-4B14-81BB-8A2389255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5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696" cy="513561"/>
          </a:xfrm>
          <a:prstGeom prst="rect">
            <a:avLst/>
          </a:prstGeom>
        </p:spPr>
        <p:txBody>
          <a:bodyPr vert="horz" lIns="96376" tIns="48188" rIns="96376" bIns="48188" rtlCol="0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024677" y="1"/>
            <a:ext cx="3077696" cy="513561"/>
          </a:xfrm>
          <a:prstGeom prst="rect">
            <a:avLst/>
          </a:prstGeom>
        </p:spPr>
        <p:txBody>
          <a:bodyPr vert="horz" lIns="96376" tIns="48188" rIns="96376" bIns="48188" rtlCol="0"/>
          <a:lstStyle>
            <a:lvl1pPr algn="r">
              <a:defRPr sz="1100"/>
            </a:lvl1pPr>
          </a:lstStyle>
          <a:p>
            <a:fld id="{D2934A2C-B9FB-4EDA-9A57-0CCD8D80331D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76" tIns="48188" rIns="96376" bIns="48188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10240" y="4926177"/>
            <a:ext cx="5683589" cy="4028695"/>
          </a:xfrm>
          <a:prstGeom prst="rect">
            <a:avLst/>
          </a:prstGeom>
        </p:spPr>
        <p:txBody>
          <a:bodyPr vert="horz" lIns="96376" tIns="48188" rIns="96376" bIns="48188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721058"/>
            <a:ext cx="3077696" cy="513560"/>
          </a:xfrm>
          <a:prstGeom prst="rect">
            <a:avLst/>
          </a:prstGeom>
        </p:spPr>
        <p:txBody>
          <a:bodyPr vert="horz" lIns="96376" tIns="48188" rIns="96376" bIns="48188" rtlCol="0" anchor="b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024677" y="9721058"/>
            <a:ext cx="3077696" cy="513560"/>
          </a:xfrm>
          <a:prstGeom prst="rect">
            <a:avLst/>
          </a:prstGeom>
        </p:spPr>
        <p:txBody>
          <a:bodyPr vert="horz" lIns="96376" tIns="48188" rIns="96376" bIns="48188" rtlCol="0" anchor="b"/>
          <a:lstStyle>
            <a:lvl1pPr algn="r">
              <a:defRPr sz="1100"/>
            </a:lvl1pPr>
          </a:lstStyle>
          <a:p>
            <a:fld id="{824FD154-54CD-4C3C-8DE9-BE1B599CA8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88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azn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DD35BF-BA56-438B-9EFC-9130751A67B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908F9E89-1CB9-4182-9FDE-F89E20BBC4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3594" y="141579"/>
            <a:ext cx="2123004" cy="477054"/>
            <a:chOff x="299968" y="833780"/>
            <a:chExt cx="1502302" cy="337578"/>
          </a:xfrm>
        </p:grpSpPr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7BC813E5-1350-47C4-B793-583158371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46" y="833780"/>
              <a:ext cx="1294824" cy="337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altLang="sr-Latn-RS" sz="900" b="1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REPUBLIKA HRVATSKA</a:t>
              </a:r>
              <a:endParaRPr kumimoji="0" lang="ta-IN" altLang="sr-Latn-R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endParaRPr>
            </a:p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Calibri" panose="020F0502020204030204" pitchFamily="34" charset="0"/>
                </a:rPr>
                <a:t>Minist</a:t>
              </a:r>
              <a:r>
                <a:rPr lang="hr-HR" sz="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Calibri" panose="020F0502020204030204" pitchFamily="34" charset="0"/>
                </a:rPr>
                <a:t>arstvo prostornoga uređenja,</a:t>
              </a:r>
              <a:r>
                <a:rPr lang="en-US" sz="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hr-HR" sz="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Calibri" panose="020F0502020204030204" pitchFamily="34" charset="0"/>
                </a:rPr>
                <a:t>graditeljstva i državne imovine</a:t>
              </a:r>
              <a:endParaRPr kumimoji="0" lang="ta-IN" altLang="sr-Latn-R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endParaRPr>
            </a:p>
          </p:txBody>
        </p: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007E14BF-0652-4A79-854B-F27BF4D0BC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24606" y="882733"/>
              <a:ext cx="0" cy="255486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5D743713-4463-47AC-94BA-244543D3CB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968" y="886786"/>
              <a:ext cx="178678" cy="236595"/>
            </a:xfrm>
            <a:prstGeom prst="rect">
              <a:avLst/>
            </a:prstGeom>
          </p:spPr>
        </p:pic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31E0E356-B34A-4363-8D89-1EB63B4E10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603" y="141580"/>
            <a:ext cx="1829803" cy="43985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5F1B07C-7FA1-4C9B-93ED-D52EC6C14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4"/>
          <a:stretch/>
        </p:blipFill>
        <p:spPr>
          <a:xfrm>
            <a:off x="0" y="3736086"/>
            <a:ext cx="12192000" cy="31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DD35BF-BA56-438B-9EFC-9130751A67B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1888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razn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DD35BF-BA56-438B-9EFC-9130751A67B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6D6FD7D7-AAE6-4D31-8F2B-493F7D5D2D6E}"/>
              </a:ext>
            </a:extLst>
          </p:cNvPr>
          <p:cNvGrpSpPr/>
          <p:nvPr userDrawn="1"/>
        </p:nvGrpSpPr>
        <p:grpSpPr>
          <a:xfrm>
            <a:off x="4438271" y="6586538"/>
            <a:ext cx="7753727" cy="280170"/>
            <a:chOff x="4438271" y="6586538"/>
            <a:chExt cx="7753727" cy="280170"/>
          </a:xfrm>
        </p:grpSpPr>
        <p:sp>
          <p:nvSpPr>
            <p:cNvPr id="13" name="Pravokutnik 12">
              <a:extLst>
                <a:ext uri="{FF2B5EF4-FFF2-40B4-BE49-F238E27FC236}">
                  <a16:creationId xmlns:a16="http://schemas.microsoft.com/office/drawing/2014/main" id="{89528A98-5AFA-436B-A779-B829475B15FB}"/>
                </a:ext>
              </a:extLst>
            </p:cNvPr>
            <p:cNvSpPr/>
            <p:nvPr userDrawn="1"/>
          </p:nvSpPr>
          <p:spPr>
            <a:xfrm>
              <a:off x="4438271" y="6586538"/>
              <a:ext cx="7753727" cy="280170"/>
            </a:xfrm>
            <a:prstGeom prst="rect">
              <a:avLst/>
            </a:prstGeom>
            <a:solidFill>
              <a:srgbClr val="3A855D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" name="Pravokutnik 2">
              <a:extLst>
                <a:ext uri="{FF2B5EF4-FFF2-40B4-BE49-F238E27FC236}">
                  <a16:creationId xmlns:a16="http://schemas.microsoft.com/office/drawing/2014/main" id="{710AE9EC-FC4A-4B4F-927F-7A2BC12BAF11}"/>
                </a:ext>
              </a:extLst>
            </p:cNvPr>
            <p:cNvSpPr/>
            <p:nvPr userDrawn="1"/>
          </p:nvSpPr>
          <p:spPr>
            <a:xfrm>
              <a:off x="4577863" y="6589235"/>
              <a:ext cx="358268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hr-HR" sz="1100" b="1" dirty="0">
                  <a:solidFill>
                    <a:srgbClr val="2F6B4C"/>
                  </a:solidFill>
                  <a:latin typeface="Arial Nova Cond" panose="020B0506020202020204" pitchFamily="34" charset="0"/>
                </a:rPr>
                <a:t>KAKO PLANIRATI I OSTVARITI ZELENU BUDUĆNOST GRADA</a:t>
              </a:r>
              <a:endParaRPr lang="hr-HR" sz="1100" b="1" baseline="20000" dirty="0">
                <a:solidFill>
                  <a:srgbClr val="2F6B4C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495216BC-1B45-45DE-89E0-1D6831BB16E0}"/>
                </a:ext>
              </a:extLst>
            </p:cNvPr>
            <p:cNvSpPr/>
            <p:nvPr userDrawn="1"/>
          </p:nvSpPr>
          <p:spPr>
            <a:xfrm>
              <a:off x="10936485" y="6610779"/>
              <a:ext cx="105805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kern="1200" dirty="0">
                  <a:solidFill>
                    <a:srgbClr val="2F6B4C"/>
                  </a:solidFill>
                  <a:latin typeface="Arial Nova Cond" panose="020B0506020202020204" pitchFamily="34" charset="0"/>
                  <a:ea typeface="+mn-ea"/>
                  <a:cs typeface="+mn-cs"/>
                </a:rPr>
                <a:t>PROSINAC 2023.</a:t>
              </a:r>
              <a:endParaRPr lang="hr-HR" sz="1000" b="1" dirty="0">
                <a:solidFill>
                  <a:srgbClr val="2F6B4C"/>
                </a:solidFill>
                <a:latin typeface="Arial Nova Cond" panose="020B0506020202020204" pitchFamily="34" charset="0"/>
                <a:cs typeface="Lucida Sans Unicode" panose="020B0602030504020204" pitchFamily="34" charset="0"/>
              </a:endParaRPr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4BCF8F0F-EDDD-4344-B818-7971D59F8F72}"/>
                </a:ext>
              </a:extLst>
            </p:cNvPr>
            <p:cNvGrpSpPr/>
            <p:nvPr userDrawn="1"/>
          </p:nvGrpSpPr>
          <p:grpSpPr>
            <a:xfrm>
              <a:off x="9053508" y="6624304"/>
              <a:ext cx="1899299" cy="200700"/>
              <a:chOff x="731975" y="6562114"/>
              <a:chExt cx="1899299" cy="200700"/>
            </a:xfrm>
          </p:grpSpPr>
          <p:grpSp>
            <p:nvGrpSpPr>
              <p:cNvPr id="7" name="Grupa 6">
                <a:extLst>
                  <a:ext uri="{FF2B5EF4-FFF2-40B4-BE49-F238E27FC236}">
                    <a16:creationId xmlns:a16="http://schemas.microsoft.com/office/drawing/2014/main" id="{3057681D-0F9D-4A15-9A92-9DDF571E41F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>
              <a:xfrm>
                <a:off x="1652337" y="6562114"/>
                <a:ext cx="978937" cy="200055"/>
                <a:chOff x="582415" y="900233"/>
                <a:chExt cx="1134688" cy="231884"/>
              </a:xfrm>
            </p:grpSpPr>
            <p:sp>
              <p:nvSpPr>
                <p:cNvPr id="9" name="TextBox 15">
                  <a:extLst>
                    <a:ext uri="{FF2B5EF4-FFF2-40B4-BE49-F238E27FC236}">
                      <a16:creationId xmlns:a16="http://schemas.microsoft.com/office/drawing/2014/main" id="{CBF94561-A8A2-45F6-9163-1700AD6078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6894" y="900233"/>
                  <a:ext cx="880209" cy="231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hr-HR" altLang="sr-Latn-RS" sz="500" b="1" dirty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REPUBLIKA HRVATSKA</a:t>
                  </a:r>
                  <a:endParaRPr kumimoji="0" lang="ta-IN" altLang="sr-Latn-R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Times New Roman" panose="02020603050405020304" pitchFamily="18" charset="0"/>
                  </a:endParaRPr>
                </a:p>
                <a:p>
                  <a:pPr lv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" dirty="0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Calibri" panose="020F0502020204030204" pitchFamily="34" charset="0"/>
                    </a:rPr>
                    <a:t>Minist</a:t>
                  </a:r>
                  <a:r>
                    <a:rPr lang="hr-HR" sz="400" dirty="0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Calibri" panose="020F0502020204030204" pitchFamily="34" charset="0"/>
                    </a:rPr>
                    <a:t>arstvo prostornoga uređenja,</a:t>
                  </a:r>
                  <a:r>
                    <a:rPr lang="en-US" sz="400" dirty="0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hr-HR" sz="400" dirty="0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Calibri" panose="020F0502020204030204" pitchFamily="34" charset="0"/>
                    </a:rPr>
                    <a:t>graditeljstva i državne imovine</a:t>
                  </a:r>
                  <a:endParaRPr kumimoji="0" lang="ta-IN" altLang="sr-Latn-RS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" name="Ravni poveznik 9">
                  <a:extLst>
                    <a:ext uri="{FF2B5EF4-FFF2-40B4-BE49-F238E27FC236}">
                      <a16:creationId xmlns:a16="http://schemas.microsoft.com/office/drawing/2014/main" id="{7DBA0D4C-4B14-438C-A15A-A91D6D4DF3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778534" y="922699"/>
                  <a:ext cx="0" cy="200681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" name="Slika 10">
                  <a:extLst>
                    <a:ext uri="{FF2B5EF4-FFF2-40B4-BE49-F238E27FC236}">
                      <a16:creationId xmlns:a16="http://schemas.microsoft.com/office/drawing/2014/main" id="{25B50F81-17E9-4784-9D1D-BD2269FC57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415" y="922699"/>
                  <a:ext cx="151555" cy="200681"/>
                </a:xfrm>
                <a:prstGeom prst="rect">
                  <a:avLst/>
                </a:prstGeom>
              </p:spPr>
            </p:pic>
          </p:grpSp>
          <p:pic>
            <p:nvPicPr>
              <p:cNvPr id="8" name="Slika 7">
                <a:extLst>
                  <a:ext uri="{FF2B5EF4-FFF2-40B4-BE49-F238E27FC236}">
                    <a16:creationId xmlns:a16="http://schemas.microsoft.com/office/drawing/2014/main" id="{5B1152F9-E8A1-4177-BABD-165BFBFE1D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975" y="6562279"/>
                <a:ext cx="834223" cy="200535"/>
              </a:xfrm>
              <a:prstGeom prst="rect">
                <a:avLst/>
              </a:prstGeom>
            </p:spPr>
          </p:pic>
        </p:grpSp>
      </p:grpSp>
      <p:sp>
        <p:nvSpPr>
          <p:cNvPr id="23" name="Pravokutnik 22">
            <a:extLst>
              <a:ext uri="{FF2B5EF4-FFF2-40B4-BE49-F238E27FC236}">
                <a16:creationId xmlns:a16="http://schemas.microsoft.com/office/drawing/2014/main" id="{9B637A24-856D-4378-A971-C951C45CAC84}"/>
              </a:ext>
            </a:extLst>
          </p:cNvPr>
          <p:cNvSpPr/>
          <p:nvPr userDrawn="1"/>
        </p:nvSpPr>
        <p:spPr>
          <a:xfrm>
            <a:off x="11795419" y="6611452"/>
            <a:ext cx="396579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fld id="{689C8956-3F71-46F8-9421-0CBE8AFAB974}" type="slidenum">
              <a:rPr lang="hr-HR" sz="900" b="1" smtClean="0">
                <a:solidFill>
                  <a:srgbClr val="2F6B4C"/>
                </a:solidFill>
                <a:latin typeface="Arial Nova Cond" panose="020B0506020202020204" pitchFamily="34" charset="0"/>
                <a:cs typeface="Lucida Sans Unicode" panose="020B0602030504020204" pitchFamily="34" charset="0"/>
              </a:rPr>
              <a:t>‹#›</a:t>
            </a:fld>
            <a:endParaRPr lang="hr-HR" sz="1000" b="1" dirty="0">
              <a:solidFill>
                <a:srgbClr val="2F6B4C"/>
              </a:solidFill>
              <a:latin typeface="Arial Nova Cond" panose="020B0506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8" name="Slika 27" descr="Slika na kojoj se prikazuje neboder, zgrada, obrisi grada, panorama&#10;&#10;Opis je automatski generiran">
            <a:extLst>
              <a:ext uri="{FF2B5EF4-FFF2-40B4-BE49-F238E27FC236}">
                <a16:creationId xmlns:a16="http://schemas.microsoft.com/office/drawing/2014/main" id="{1EA5F072-0ABC-4DE2-8F07-FBF72A85F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624708"/>
            <a:ext cx="4454070" cy="1242000"/>
          </a:xfrm>
          <a:prstGeom prst="rect">
            <a:avLst/>
          </a:prstGeom>
        </p:spPr>
      </p:pic>
      <p:pic>
        <p:nvPicPr>
          <p:cNvPr id="30" name="Slika 29" descr="Slika na kojoj se prikazuje grafika, grafički dizajn, Font, ukrasni isječci&#10;&#10;Opis je automatski generiran">
            <a:extLst>
              <a:ext uri="{FF2B5EF4-FFF2-40B4-BE49-F238E27FC236}">
                <a16:creationId xmlns:a16="http://schemas.microsoft.com/office/drawing/2014/main" id="{9BF65B5D-E486-4381-BFD1-E56127C8DB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26" y="6600744"/>
            <a:ext cx="710084" cy="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34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3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FZOEU LOGO.bmp">
            <a:extLst>
              <a:ext uri="{FF2B5EF4-FFF2-40B4-BE49-F238E27FC236}">
                <a16:creationId xmlns:a16="http://schemas.microsoft.com/office/drawing/2014/main" id="{208A20DD-7194-6B3D-D2F4-AFA906057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34" y="878207"/>
            <a:ext cx="1022132" cy="9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5148CA24-4A39-16D6-7FAA-832D533E560B}"/>
              </a:ext>
            </a:extLst>
          </p:cNvPr>
          <p:cNvSpPr/>
          <p:nvPr/>
        </p:nvSpPr>
        <p:spPr>
          <a:xfrm>
            <a:off x="2542496" y="1090643"/>
            <a:ext cx="3664339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1" dirty="0">
                <a:solidFill>
                  <a:schemeClr val="bg2">
                    <a:lumMod val="50000"/>
                  </a:schemeClr>
                </a:solidFill>
              </a:rPr>
              <a:t>FOND ZA ZAŠTITU OKOLIŠA I</a:t>
            </a:r>
          </a:p>
          <a:p>
            <a:r>
              <a:rPr lang="hr-HR" sz="1801" dirty="0">
                <a:solidFill>
                  <a:schemeClr val="bg2">
                    <a:lumMod val="50000"/>
                  </a:schemeClr>
                </a:solidFill>
              </a:rPr>
              <a:t>ENERGETSKU UČINKOVITOST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614AF9E-94BD-D82E-CAAB-8BF2C25E0F2F}"/>
              </a:ext>
            </a:extLst>
          </p:cNvPr>
          <p:cNvSpPr txBox="1">
            <a:spLocks/>
          </p:cNvSpPr>
          <p:nvPr/>
        </p:nvSpPr>
        <p:spPr>
          <a:xfrm>
            <a:off x="830920" y="775755"/>
            <a:ext cx="4333406" cy="5694782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001"/>
              </a:spcAft>
              <a:buNone/>
            </a:pPr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Aft>
                <a:spcPts val="1001"/>
              </a:spcAft>
              <a:buNone/>
            </a:pPr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Aft>
                <a:spcPts val="500"/>
              </a:spcAft>
              <a:buNone/>
            </a:pPr>
            <a:endParaRPr lang="hr-HR" sz="1801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Aft>
                <a:spcPts val="500"/>
              </a:spcAft>
              <a:buNone/>
            </a:pPr>
            <a:r>
              <a:rPr lang="hr-HR" sz="180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TEHNIČKA PODRŠKA -</a:t>
            </a:r>
            <a:r>
              <a:rPr lang="hr-HR" sz="1801" b="1" dirty="0">
                <a:solidFill>
                  <a:schemeClr val="accent6">
                    <a:lumMod val="50000"/>
                  </a:schemeClr>
                </a:solidFill>
              </a:rPr>
              <a:t> Fond za zaštitu okoliša i energetsku učinkovitost (FZOEU), Sektor zaštite okoliša </a:t>
            </a:r>
            <a:r>
              <a:rPr lang="hr-HR" sz="140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pruža stručnu i tehničku podršku POTENCIJALNIM PRIJAVITELJIMA tijekom pripreme projektnog prijedloga PRIJE SAME PRIJAVE.</a:t>
            </a:r>
          </a:p>
          <a:p>
            <a:pPr algn="just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hr-HR" sz="140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pregled nacrta projektnog prijedloga sa svim prilozima (uključujući i prijedloge za poboljšanje)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40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9262E35-2D3F-43AA-1E5C-A76C9E241C0F}"/>
              </a:ext>
            </a:extLst>
          </p:cNvPr>
          <p:cNvSpPr txBox="1"/>
          <p:nvPr/>
        </p:nvSpPr>
        <p:spPr>
          <a:xfrm>
            <a:off x="5707799" y="2336066"/>
            <a:ext cx="5296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hr-HR" altLang="sr-Latn-RS" b="1" dirty="0">
                <a:solidFill>
                  <a:schemeClr val="accent6">
                    <a:lumMod val="50000"/>
                  </a:schemeClr>
                </a:solidFill>
              </a:rPr>
              <a:t>Tehnička podrška potencijalnim prijaviteljima je dostupna za vrijeme trajanja Poziva NPOO.C6.1.R5.02 do 31.12.2024. godine u 12h.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4B69F61-B9AF-A33F-46A2-8B4A521BDF6E}"/>
              </a:ext>
            </a:extLst>
          </p:cNvPr>
          <p:cNvSpPr txBox="1"/>
          <p:nvPr/>
        </p:nvSpPr>
        <p:spPr>
          <a:xfrm>
            <a:off x="5707799" y="3429000"/>
            <a:ext cx="3823035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hr-HR" altLang="sr-Latn-RS" sz="1800" b="1" dirty="0">
                <a:solidFill>
                  <a:schemeClr val="accent6">
                    <a:lumMod val="50000"/>
                  </a:schemeClr>
                </a:solidFill>
              </a:rPr>
              <a:t>Nakon prijave Projekta nije više moguće ispravljati dokumentaciju.</a:t>
            </a:r>
          </a:p>
          <a:p>
            <a:pPr algn="just">
              <a:spcBef>
                <a:spcPct val="20000"/>
              </a:spcBef>
              <a:defRPr/>
            </a:pPr>
            <a:endParaRPr lang="hr-HR" altLang="sr-Latn-RS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b="1" dirty="0">
              <a:solidFill>
                <a:srgbClr val="92D050"/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sz="1800" b="1" dirty="0">
              <a:solidFill>
                <a:srgbClr val="4472C4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B6DC4F9-1AA1-9DCC-1AEE-262ECE76350B}"/>
              </a:ext>
            </a:extLst>
          </p:cNvPr>
          <p:cNvSpPr txBox="1"/>
          <p:nvPr/>
        </p:nvSpPr>
        <p:spPr>
          <a:xfrm>
            <a:off x="5538740" y="1090643"/>
            <a:ext cx="5447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hr-HR" sz="1800" b="1" dirty="0">
                <a:effectLst/>
                <a:ea typeface="Aptos" panose="020B0004020202020204" pitchFamily="34" charset="0"/>
              </a:rPr>
              <a:t>PODRŠKA ZA POZIV PILOT PROJEKT - </a:t>
            </a:r>
            <a:r>
              <a:rPr lang="hr-HR" sz="18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NPOO.C6.1.R5.02 </a:t>
            </a:r>
            <a:r>
              <a:rPr lang="hr-HR" sz="1800" b="1" dirty="0">
                <a:effectLst/>
                <a:ea typeface="Aptos" panose="020B0004020202020204" pitchFamily="34" charset="0"/>
              </a:rPr>
              <a:t>  FZOEU, Sektor zaštite okoliša </a:t>
            </a:r>
            <a:endParaRPr lang="hr-HR" altLang="sr-Latn-R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9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7820EB5-0D84-A576-1278-04BD2B6EF398}"/>
              </a:ext>
            </a:extLst>
          </p:cNvPr>
          <p:cNvSpPr txBox="1"/>
          <p:nvPr/>
        </p:nvSpPr>
        <p:spPr>
          <a:xfrm>
            <a:off x="953897" y="360353"/>
            <a:ext cx="9843412" cy="414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hr-HR" altLang="sr-Latn-RS" b="1" dirty="0">
                <a:solidFill>
                  <a:schemeClr val="accent6">
                    <a:lumMod val="50000"/>
                  </a:schemeClr>
                </a:solidFill>
              </a:rPr>
              <a:t>Način pružanja stručne podrške potencijalnim prijaviteljima/korisnicima: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Adresa za kontakt je: zelena@fzoeu.hr 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Pri kontaktu dostaviti opis projekta i raspoloživu dokumentaciju te kontakt telefon.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b="1" dirty="0">
                <a:solidFill>
                  <a:schemeClr val="accent6">
                    <a:lumMod val="50000"/>
                  </a:schemeClr>
                </a:solidFill>
              </a:rPr>
              <a:t>FZOEU vrši pregled dokumentacije: </a:t>
            </a:r>
          </a:p>
          <a:p>
            <a:pPr algn="just">
              <a:spcBef>
                <a:spcPct val="20000"/>
              </a:spcBef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            -provjerava usklađenosti</a:t>
            </a:r>
          </a:p>
          <a:p>
            <a:pPr algn="just">
              <a:spcBef>
                <a:spcPct val="20000"/>
              </a:spcBef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            -predlaže eventualne izmjene i dopune zbog udovoljavanja </a:t>
            </a:r>
            <a:r>
              <a:rPr lang="hr-HR" sz="1400" dirty="0">
                <a:solidFill>
                  <a:schemeClr val="accent6">
                    <a:lumMod val="50000"/>
                  </a:schemeClr>
                </a:solidFill>
              </a:rPr>
              <a:t> kriterijima prihvatljivosti</a:t>
            </a:r>
          </a:p>
          <a:p>
            <a:pPr algn="just">
              <a:spcBef>
                <a:spcPct val="20000"/>
              </a:spcBef>
              <a:defRPr/>
            </a:pPr>
            <a:r>
              <a:rPr lang="hr-HR" sz="1400" dirty="0">
                <a:solidFill>
                  <a:schemeClr val="accent6">
                    <a:lumMod val="50000"/>
                  </a:schemeClr>
                </a:solidFill>
              </a:rPr>
              <a:t>            -provjerava uvjete poziva i sl.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Dogovara se termin sastanka.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Nakon sastanka se izrađuje </a:t>
            </a:r>
            <a:r>
              <a:rPr lang="hr-HR" altLang="sr-Latn-RS" sz="1400" b="1" dirty="0">
                <a:solidFill>
                  <a:schemeClr val="accent6">
                    <a:lumMod val="50000"/>
                  </a:schemeClr>
                </a:solidFill>
              </a:rPr>
              <a:t>Izvješće o pregledu </a:t>
            </a: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koje se  dostavlja potencijalnom prijavitelju.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Potencijalni prijavitelj može korigirati dokumentaciju, ponovo je dostaviti u Fond, ali se više ne sastavlja Izvješće o pregledu. 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Komunikacija se vrši telefonski, putem elektroničke pošte i po potrebi sastanak.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Tehnička podrška FZOEU - nije obaveza za prijavu.</a:t>
            </a:r>
            <a:endParaRPr lang="hr-HR" altLang="sr-Latn-R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ct val="20000"/>
              </a:spcBef>
              <a:defRPr/>
            </a:pPr>
            <a:endParaRPr lang="hr-HR" altLang="sr-Latn-R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553C21C-6487-5848-1D99-D3961FA2AEB3}"/>
              </a:ext>
            </a:extLst>
          </p:cNvPr>
          <p:cNvSpPr txBox="1"/>
          <p:nvPr/>
        </p:nvSpPr>
        <p:spPr>
          <a:xfrm>
            <a:off x="1449835" y="1159326"/>
            <a:ext cx="60962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hr-HR" altLang="sr-Latn-RS" sz="1800" b="1" dirty="0">
                <a:solidFill>
                  <a:schemeClr val="accent6">
                    <a:lumMod val="50000"/>
                  </a:schemeClr>
                </a:solidFill>
              </a:rPr>
              <a:t>Potencijalni prijavitelj/Korisnik: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800" b="1" dirty="0">
                <a:solidFill>
                  <a:schemeClr val="accent6">
                    <a:lumMod val="50000"/>
                  </a:schemeClr>
                </a:solidFill>
              </a:rPr>
              <a:t>snosi punu pravnu i financijsku odgovornost za sve aspekte prijave, upravljanja i provedbe Projekta u odnosu na nadležno tijelo</a:t>
            </a:r>
            <a:r>
              <a:rPr lang="hr-HR" altLang="sr-Latn-RS" b="1" dirty="0">
                <a:solidFill>
                  <a:srgbClr val="92D050"/>
                </a:solidFill>
              </a:rPr>
              <a:t>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800" b="1" dirty="0">
                <a:solidFill>
                  <a:schemeClr val="accent6">
                    <a:lumMod val="50000"/>
                  </a:schemeClr>
                </a:solidFill>
              </a:rPr>
              <a:t>može postaviti pismeni upit i Tehničkoj podršci – NPOO: </a:t>
            </a:r>
          </a:p>
          <a:p>
            <a:pPr algn="just">
              <a:spcBef>
                <a:spcPct val="20000"/>
              </a:spcBef>
              <a:defRPr/>
            </a:pPr>
            <a:r>
              <a:rPr lang="hr-HR" altLang="sr-Latn-RS" sz="1800" b="1" dirty="0">
                <a:solidFill>
                  <a:schemeClr val="accent6">
                    <a:lumMod val="50000"/>
                  </a:schemeClr>
                </a:solidFill>
              </a:rPr>
              <a:t>     fondovi.gov.hr/</a:t>
            </a:r>
            <a:r>
              <a:rPr lang="hr-HR" altLang="sr-Latn-RS" sz="1800" b="1" dirty="0" err="1">
                <a:solidFill>
                  <a:schemeClr val="accent6">
                    <a:lumMod val="50000"/>
                  </a:schemeClr>
                </a:solidFill>
              </a:rPr>
              <a:t>tehnicka-podrska</a:t>
            </a:r>
            <a:endParaRPr lang="hr-HR" altLang="sr-Latn-RS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b="1" dirty="0">
              <a:solidFill>
                <a:srgbClr val="92D050"/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sz="1800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890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A365B03F67024DB6EA91F080FB651E" ma:contentTypeVersion="14" ma:contentTypeDescription="Create a new document." ma:contentTypeScope="" ma:versionID="6a58423e53e9a59656f00cab9a17422f">
  <xsd:schema xmlns:xsd="http://www.w3.org/2001/XMLSchema" xmlns:xs="http://www.w3.org/2001/XMLSchema" xmlns:p="http://schemas.microsoft.com/office/2006/metadata/properties" xmlns:ns2="358ce399-78d7-46f9-b0dc-033142a73b00" xmlns:ns3="518c2d73-4323-4d32-a7cf-5d3c18dd1849" targetNamespace="http://schemas.microsoft.com/office/2006/metadata/properties" ma:root="true" ma:fieldsID="9687afd5c8c097edd5b2399a83e82f4a" ns2:_="" ns3:_="">
    <xsd:import namespace="358ce399-78d7-46f9-b0dc-033142a73b00"/>
    <xsd:import namespace="518c2d73-4323-4d32-a7cf-5d3c18dd1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ce399-78d7-46f9-b0dc-033142a73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f3cdea-c236-4493-96a7-1e81002e38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c2d73-4323-4d32-a7cf-5d3c18dd18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e8277b-5d5f-4ea6-b6d6-4262c2d703f6}" ma:internalName="TaxCatchAll" ma:showField="CatchAllData" ma:web="518c2d73-4323-4d32-a7cf-5d3c18dd1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8c2d73-4323-4d32-a7cf-5d3c18dd1849" xsi:nil="true"/>
    <lcf76f155ced4ddcb4097134ff3c332f xmlns="358ce399-78d7-46f9-b0dc-033142a73b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12C232-DEFE-4562-AE44-C2C433488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AC9A51-C378-4880-9465-4B9F084C7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ce399-78d7-46f9-b0dc-033142a73b00"/>
    <ds:schemaRef ds:uri="518c2d73-4323-4d32-a7cf-5d3c18dd1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05E366-183B-4FB7-9261-C8A7701D2842}">
  <ds:schemaRefs>
    <ds:schemaRef ds:uri="http://schemas.microsoft.com/office/2006/metadata/properties"/>
    <ds:schemaRef ds:uri="http://schemas.microsoft.com/office/infopath/2007/PartnerControls"/>
    <ds:schemaRef ds:uri="518c2d73-4323-4d32-a7cf-5d3c18dd1849"/>
    <ds:schemaRef ds:uri="358ce399-78d7-46f9-b0dc-033142a73b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9747</TotalTime>
  <Words>263</Words>
  <Application>Microsoft Office PowerPoint</Application>
  <PresentationFormat>Široki zaslon</PresentationFormat>
  <Paragraphs>28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8" baseType="lpstr">
      <vt:lpstr>Arial</vt:lpstr>
      <vt:lpstr>Arial Nova Cond</vt:lpstr>
      <vt:lpstr>Calibri</vt:lpstr>
      <vt:lpstr>Wingdings</vt:lpstr>
      <vt:lpstr>1_Tema sustava Office</vt:lpstr>
      <vt:lpstr>PowerPoint prezentacija</vt:lpstr>
      <vt:lpstr>PowerPoint prezentacija</vt:lpstr>
      <vt:lpstr>PowerPoint prezentacija</vt:lpstr>
    </vt:vector>
  </TitlesOfParts>
  <Company>MGIPU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Maja Buterin</dc:creator>
  <cp:lastModifiedBy>Dijana Mandić</cp:lastModifiedBy>
  <cp:revision>600</cp:revision>
  <cp:lastPrinted>2024-05-09T14:02:07Z</cp:lastPrinted>
  <dcterms:created xsi:type="dcterms:W3CDTF">2016-04-25T11:48:33Z</dcterms:created>
  <dcterms:modified xsi:type="dcterms:W3CDTF">2024-05-22T09:46:10Z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0x010100D8A365B03F67024DB6EA91F080FB651E</vt:lpwstr>
  </property>
</Properties>
</file>